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0" r:id="rId4"/>
    <p:sldId id="291" r:id="rId5"/>
    <p:sldId id="257" r:id="rId6"/>
    <p:sldId id="259" r:id="rId7"/>
    <p:sldId id="258" r:id="rId8"/>
    <p:sldId id="266" r:id="rId9"/>
    <p:sldId id="287" r:id="rId10"/>
    <p:sldId id="260" r:id="rId11"/>
    <p:sldId id="261" r:id="rId12"/>
    <p:sldId id="262" r:id="rId13"/>
    <p:sldId id="263" r:id="rId14"/>
    <p:sldId id="264" r:id="rId15"/>
    <p:sldId id="265" r:id="rId16"/>
    <p:sldId id="267" r:id="rId17"/>
    <p:sldId id="268" r:id="rId18"/>
    <p:sldId id="272" r:id="rId19"/>
    <p:sldId id="269" r:id="rId20"/>
    <p:sldId id="270" r:id="rId21"/>
    <p:sldId id="271" r:id="rId22"/>
    <p:sldId id="273" r:id="rId23"/>
    <p:sldId id="274" r:id="rId24"/>
    <p:sldId id="275" r:id="rId25"/>
    <p:sldId id="276" r:id="rId26"/>
    <p:sldId id="277" r:id="rId27"/>
    <p:sldId id="285" r:id="rId28"/>
    <p:sldId id="278" r:id="rId29"/>
    <p:sldId id="279" r:id="rId30"/>
    <p:sldId id="280" r:id="rId31"/>
    <p:sldId id="281" r:id="rId32"/>
    <p:sldId id="286" r:id="rId33"/>
    <p:sldId id="282" r:id="rId34"/>
    <p:sldId id="283" r:id="rId35"/>
    <p:sldId id="292" r:id="rId36"/>
    <p:sldId id="2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64" d="100"/>
          <a:sy n="64" d="100"/>
        </p:scale>
        <p:origin x="20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12FCC-6A75-15A9-540E-96301DDB1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7EC69D-2F13-84E5-1034-045F7E808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3C1BB-7D15-C12E-ABF3-966F5DA1C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29/03/2026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76E6E-E00D-904E-DB1B-866B2FFF2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58C33-DC78-5398-8C8C-BC9BEEB65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33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68FD-338C-E51A-6EE7-820C900B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EA4DD-024F-3866-CE58-FFF6D30B6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53481-FEB8-2F90-F4C6-36263B0BA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29/03/2026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13840-FE39-D9F6-32D4-7388653C4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7D257-40FA-2B0E-CA48-8705674C8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281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A8909B-309B-43E0-91B8-B395D0C8D7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4011BC-ABCC-07BA-9D72-5E1B9DF0F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6F45F-1FBF-01FF-847A-72956A0C5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29/03/2026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EDD27-43EE-08F7-364B-08E9C7757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B8B9B-DC86-1786-E398-62FF7CD4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26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12A2-5DF8-7D1B-D4A7-B21457C47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DAD2B-B376-DDDA-606C-BB330F945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42D85-23FB-D01E-FA87-0CADDD914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29/03/2026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7D993-87EF-7C93-743A-87116942F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669BF-C513-DBCD-1841-91A02D07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612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75EEB-5932-B741-88B4-8F2B30186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32ED5-700D-8A47-F530-8EB580E79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6635A-1EBE-E9E7-8BAE-3A579B6D1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29/03/2026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824DD-1552-4CCA-6F3A-02190C5C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F1616-A03E-6572-884C-F2FAB795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71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BE6B2-D9A9-3A13-60A6-06680FC4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68998-68B0-3495-27BA-5722B53A4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82B98-F8CE-CD6B-AB70-36822078B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D0D181-DFF9-A9EB-311C-A4D371592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29/03/2026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C4078-3001-3668-2132-710803D9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F64B2-CA2E-F7C6-E667-2176FAAEA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040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575BA-0317-39A9-EF9B-BD58F042B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B76AD-816A-4D64-9733-AC11F9B10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BC262-85C0-312D-A470-3E9D81146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FE9591-7396-46C4-6640-FFDAB6110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BFE301-D294-F979-84C6-8E7B674A14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7D880E-A4E3-0563-5C4A-5CE22B9BB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29/03/2026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522471-D5A6-A1CA-65AF-F0199F9E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B054D8-628F-925A-BE22-16C421C10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01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C6E09-6B2E-BC13-EDFD-87259593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DDE16-AD10-A411-7950-4576942D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29/03/2026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3253CB-C5FE-D6F7-FFCF-4AC6D382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F2A69-09B4-B5C7-FE34-85E0BF3F2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674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6E5462-D033-24A9-7C79-C4880C5DC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29/03/2026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A7A02-2D24-DAE0-5E62-0425C5711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BCB3F-2E3E-A792-215A-FA341201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37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77570-BE1E-35CD-AFB6-88AB96DC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B1EFC-EE7C-B6ED-A15C-8F1414A9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B680B-6F32-8640-50F4-7C716E504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6F5EA-C152-492E-7150-A8DF096B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29/03/2026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18575A-F93D-F8BE-CBF0-765697031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751BD-A032-B92C-C207-875EBC45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601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99BC2-AC98-29FC-2888-ACFC764A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312A3-C2F6-404E-C17A-90DCF0CDF8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27566-0336-7752-8506-7144700B3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FF424-4142-8FD3-0BCE-C0CB6996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29/03/2026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F3E8D-18F5-F4BB-1B3C-D62759681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8A3F7-9CE1-0BF1-3620-1DB4FC88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65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37FF8C-3702-9B19-F3E4-C778D629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1F680-9A4A-815C-A8F6-7CBD8A46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A6BCE-62CB-8ECD-3D96-B256166BA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BCBAB-7292-48CF-B5B3-78D3E8A676BF}" type="datetimeFigureOut">
              <a:rPr lang="en-GB" smtClean="0"/>
              <a:t>29/03/2026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482E3-0382-7B6C-762E-3EADEC627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79F82-A066-37D4-C9A0-37B3A3963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40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745C3-EA22-554C-76FA-FD7A564DC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7481"/>
            <a:ext cx="9144000" cy="1380912"/>
          </a:xfrm>
        </p:spPr>
        <p:txBody>
          <a:bodyPr/>
          <a:lstStyle/>
          <a:p>
            <a:r>
              <a:rPr lang="en-US" b="1" dirty="0">
                <a:latin typeface="Candara" panose="020E0502030303020204" pitchFamily="34" charset="0"/>
              </a:rPr>
              <a:t>Dysrhythmias</a:t>
            </a:r>
            <a:endParaRPr lang="en-GB" b="1" dirty="0">
              <a:latin typeface="Candara" panose="020E05020303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3CE4E4-1DF4-1295-660E-A891AC2F9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365747"/>
          </a:xfrm>
        </p:spPr>
        <p:txBody>
          <a:bodyPr/>
          <a:lstStyle/>
          <a:p>
            <a:r>
              <a:rPr lang="en-US" sz="2800" b="1">
                <a:latin typeface="Candara" panose="020E0502030303020204" pitchFamily="34" charset="0"/>
              </a:rPr>
              <a:t>DR MAZIN ABED HAZZA</a:t>
            </a:r>
            <a:endParaRPr lang="en-US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23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3346B4-3AF7-85E6-D9AD-BB8E7EDF28A1}"/>
              </a:ext>
            </a:extLst>
          </p:cNvPr>
          <p:cNvSpPr txBox="1"/>
          <p:nvPr/>
        </p:nvSpPr>
        <p:spPr>
          <a:xfrm>
            <a:off x="647701" y="609063"/>
            <a:ext cx="557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ndara" panose="020E0502030303020204" pitchFamily="34" charset="0"/>
              </a:rPr>
              <a:t>Abnormalities of the rate</a:t>
            </a:r>
            <a:endParaRPr lang="en-GB" sz="3600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707B3-7219-10BC-05A1-9DD52433CE87}"/>
              </a:ext>
            </a:extLst>
          </p:cNvPr>
          <p:cNvSpPr txBox="1"/>
          <p:nvPr/>
        </p:nvSpPr>
        <p:spPr>
          <a:xfrm>
            <a:off x="734785" y="1559952"/>
            <a:ext cx="3412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Sinus Tachycardia</a:t>
            </a:r>
            <a:endParaRPr lang="en-GB" sz="32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5D7D0-4CC2-A39E-E111-C45F5B728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85" y="2232910"/>
            <a:ext cx="7266215" cy="3297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688114-E8BE-85A6-F16A-4F873D545227}"/>
              </a:ext>
            </a:extLst>
          </p:cNvPr>
          <p:cNvSpPr txBox="1"/>
          <p:nvPr/>
        </p:nvSpPr>
        <p:spPr>
          <a:xfrm>
            <a:off x="8343900" y="1621506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Causes: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799E1-DC45-BA79-7F04-7725E5A192F3}"/>
              </a:ext>
            </a:extLst>
          </p:cNvPr>
          <p:cNvSpPr txBox="1"/>
          <p:nvPr/>
        </p:nvSpPr>
        <p:spPr>
          <a:xfrm>
            <a:off x="8343900" y="2232910"/>
            <a:ext cx="36412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Physiological: </a:t>
            </a:r>
            <a:r>
              <a:rPr lang="en-US" sz="2400" dirty="0">
                <a:latin typeface="Candara" panose="020E0502030303020204" pitchFamily="34" charset="0"/>
              </a:rPr>
              <a:t>exercise, anxiety, coffee, stress</a:t>
            </a:r>
          </a:p>
          <a:p>
            <a:r>
              <a:rPr lang="en-US" sz="2400" b="1" dirty="0">
                <a:latin typeface="Candara" panose="020E0502030303020204" pitchFamily="34" charset="0"/>
              </a:rPr>
              <a:t>Diseases</a:t>
            </a:r>
            <a:r>
              <a:rPr lang="en-US" sz="2400" dirty="0">
                <a:latin typeface="Candara" panose="020E0502030303020204" pitchFamily="34" charset="0"/>
              </a:rPr>
              <a:t>: Hyperthyroidism, fever, anemia.</a:t>
            </a:r>
          </a:p>
          <a:p>
            <a:r>
              <a:rPr lang="en-US" sz="2400" b="1" dirty="0">
                <a:latin typeface="Candara" panose="020E0502030303020204" pitchFamily="34" charset="0"/>
              </a:rPr>
              <a:t>Drugs</a:t>
            </a:r>
            <a:r>
              <a:rPr lang="en-US" sz="2400" dirty="0">
                <a:latin typeface="Candara" panose="020E0502030303020204" pitchFamily="34" charset="0"/>
              </a:rPr>
              <a:t>: beta-agonist, Atropine, Actifed</a:t>
            </a:r>
          </a:p>
          <a:p>
            <a:endParaRPr lang="en-GB" sz="2400" dirty="0"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C5A0D-B22A-6767-E8A7-6E256F7D3A3E}"/>
              </a:ext>
            </a:extLst>
          </p:cNvPr>
          <p:cNvSpPr txBox="1"/>
          <p:nvPr/>
        </p:nvSpPr>
        <p:spPr>
          <a:xfrm>
            <a:off x="8343900" y="5726212"/>
            <a:ext cx="198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Treatment: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697B6C-F402-CCC8-1072-52CB5D801F7F}"/>
              </a:ext>
            </a:extLst>
          </p:cNvPr>
          <p:cNvSpPr txBox="1"/>
          <p:nvPr/>
        </p:nvSpPr>
        <p:spPr>
          <a:xfrm>
            <a:off x="8343900" y="5068519"/>
            <a:ext cx="267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Clinical features: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62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B8FB32-CECF-B53A-F2E4-85A1CCB02793}"/>
              </a:ext>
            </a:extLst>
          </p:cNvPr>
          <p:cNvSpPr txBox="1"/>
          <p:nvPr/>
        </p:nvSpPr>
        <p:spPr>
          <a:xfrm>
            <a:off x="647701" y="609063"/>
            <a:ext cx="557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ndara" panose="020E0502030303020204" pitchFamily="34" charset="0"/>
              </a:rPr>
              <a:t>Abnormalities of the rate</a:t>
            </a:r>
            <a:endParaRPr lang="en-GB" sz="3600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10F9C-062D-EA65-518F-B243EDF12EFF}"/>
              </a:ext>
            </a:extLst>
          </p:cNvPr>
          <p:cNvSpPr txBox="1"/>
          <p:nvPr/>
        </p:nvSpPr>
        <p:spPr>
          <a:xfrm>
            <a:off x="734785" y="1471767"/>
            <a:ext cx="3412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Sinus Bradycardia</a:t>
            </a:r>
            <a:endParaRPr lang="en-GB" sz="32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5216C-5B23-6ED5-D099-62D50CEFE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85" y="2144727"/>
            <a:ext cx="7287986" cy="3190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F96DF4-88E7-FF0B-B1A9-9C7DF8EDA793}"/>
              </a:ext>
            </a:extLst>
          </p:cNvPr>
          <p:cNvSpPr txBox="1"/>
          <p:nvPr/>
        </p:nvSpPr>
        <p:spPr>
          <a:xfrm>
            <a:off x="8256814" y="1533323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Causes: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F095EE-E77B-5B63-5612-98AE25750FB3}"/>
              </a:ext>
            </a:extLst>
          </p:cNvPr>
          <p:cNvSpPr txBox="1"/>
          <p:nvPr/>
        </p:nvSpPr>
        <p:spPr>
          <a:xfrm>
            <a:off x="8256814" y="2144727"/>
            <a:ext cx="36412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Physiological: </a:t>
            </a:r>
            <a:r>
              <a:rPr lang="en-US" sz="2400" dirty="0">
                <a:latin typeface="Candara" panose="020E0502030303020204" pitchFamily="34" charset="0"/>
              </a:rPr>
              <a:t>athletes, elderly, sleep.</a:t>
            </a:r>
          </a:p>
          <a:p>
            <a:r>
              <a:rPr lang="en-US" sz="2400" b="1" dirty="0">
                <a:latin typeface="Candara" panose="020E0502030303020204" pitchFamily="34" charset="0"/>
              </a:rPr>
              <a:t>Diseases</a:t>
            </a:r>
            <a:r>
              <a:rPr lang="en-US" sz="2400" dirty="0">
                <a:latin typeface="Candara" panose="020E0502030303020204" pitchFamily="34" charset="0"/>
              </a:rPr>
              <a:t>: Hypothyroidism, ischemia, SSS.</a:t>
            </a:r>
          </a:p>
          <a:p>
            <a:r>
              <a:rPr lang="en-US" sz="2400" b="1" dirty="0">
                <a:latin typeface="Candara" panose="020E0502030303020204" pitchFamily="34" charset="0"/>
              </a:rPr>
              <a:t>Drugs</a:t>
            </a:r>
            <a:r>
              <a:rPr lang="en-US" sz="2400" dirty="0">
                <a:latin typeface="Candara" panose="020E0502030303020204" pitchFamily="34" charset="0"/>
              </a:rPr>
              <a:t>: beta-agonist, Atropine, Actifed</a:t>
            </a:r>
          </a:p>
          <a:p>
            <a:endParaRPr lang="en-GB" sz="2400" dirty="0"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0AE78C-6BFE-C518-155E-6B3C9F1EE11D}"/>
              </a:ext>
            </a:extLst>
          </p:cNvPr>
          <p:cNvSpPr txBox="1"/>
          <p:nvPr/>
        </p:nvSpPr>
        <p:spPr>
          <a:xfrm>
            <a:off x="8245928" y="5605372"/>
            <a:ext cx="198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Treatment: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37083D-60EC-D7D1-2B9D-6B702E39FC1B}"/>
              </a:ext>
            </a:extLst>
          </p:cNvPr>
          <p:cNvSpPr txBox="1"/>
          <p:nvPr/>
        </p:nvSpPr>
        <p:spPr>
          <a:xfrm>
            <a:off x="8256813" y="4873478"/>
            <a:ext cx="267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Clinical features: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29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7E7495-8C1E-E8FF-74F5-E6861BA1964D}"/>
              </a:ext>
            </a:extLst>
          </p:cNvPr>
          <p:cNvSpPr txBox="1"/>
          <p:nvPr/>
        </p:nvSpPr>
        <p:spPr>
          <a:xfrm>
            <a:off x="647701" y="609063"/>
            <a:ext cx="647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ndara" panose="020E0502030303020204" pitchFamily="34" charset="0"/>
              </a:rPr>
              <a:t>Abnormalities of the rhythm</a:t>
            </a:r>
            <a:endParaRPr lang="en-GB" sz="3600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47A66-49A8-5603-9979-ECE10B020C61}"/>
              </a:ext>
            </a:extLst>
          </p:cNvPr>
          <p:cNvSpPr txBox="1"/>
          <p:nvPr/>
        </p:nvSpPr>
        <p:spPr>
          <a:xfrm>
            <a:off x="734785" y="1471767"/>
            <a:ext cx="3412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Sinus arrhythmia</a:t>
            </a:r>
            <a:endParaRPr lang="en-GB" sz="32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D9CBF0-B926-9358-9229-453E618E9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85" y="2272915"/>
            <a:ext cx="7135586" cy="3398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564C1D-25C1-BB92-DCCA-ACCCB5C0B331}"/>
              </a:ext>
            </a:extLst>
          </p:cNvPr>
          <p:cNvSpPr txBox="1"/>
          <p:nvPr/>
        </p:nvSpPr>
        <p:spPr>
          <a:xfrm>
            <a:off x="8218714" y="2143628"/>
            <a:ext cx="36575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Exaggeration of normal variation of PP intervals (&gt; 10%) due to respiration </a:t>
            </a:r>
            <a:endParaRPr lang="en-GB" sz="2000" dirty="0"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902C09-B5C9-453E-5FE7-C510595F9347}"/>
              </a:ext>
            </a:extLst>
          </p:cNvPr>
          <p:cNvSpPr txBox="1"/>
          <p:nvPr/>
        </p:nvSpPr>
        <p:spPr>
          <a:xfrm>
            <a:off x="8218714" y="1594877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Cause: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D74093-46F8-77E9-3EF3-1C799AB22E49}"/>
              </a:ext>
            </a:extLst>
          </p:cNvPr>
          <p:cNvSpPr txBox="1"/>
          <p:nvPr/>
        </p:nvSpPr>
        <p:spPr>
          <a:xfrm>
            <a:off x="8218714" y="4430604"/>
            <a:ext cx="198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Treatment: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ED5679-326D-83C9-9B6C-56F33BC1EA32}"/>
              </a:ext>
            </a:extLst>
          </p:cNvPr>
          <p:cNvSpPr txBox="1"/>
          <p:nvPr/>
        </p:nvSpPr>
        <p:spPr>
          <a:xfrm>
            <a:off x="8229599" y="3698710"/>
            <a:ext cx="267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Clinical features: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7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723E67-CB9B-93A8-35CE-CEE3ACE81F7B}"/>
              </a:ext>
            </a:extLst>
          </p:cNvPr>
          <p:cNvSpPr txBox="1"/>
          <p:nvPr/>
        </p:nvSpPr>
        <p:spPr>
          <a:xfrm>
            <a:off x="488367" y="916596"/>
            <a:ext cx="6743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Sinus arrest and sinus exit block</a:t>
            </a:r>
            <a:endParaRPr lang="en-GB" sz="32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309463-417C-AE25-6E09-495452DBA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67" y="1926772"/>
            <a:ext cx="5607633" cy="2558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5FC65-E721-2042-8B90-41D896A0E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167" y="1926772"/>
            <a:ext cx="5638890" cy="2558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02C09-B5C9-453E-5FE7-C510595F9347}"/>
              </a:ext>
            </a:extLst>
          </p:cNvPr>
          <p:cNvSpPr txBox="1"/>
          <p:nvPr/>
        </p:nvSpPr>
        <p:spPr>
          <a:xfrm>
            <a:off x="488367" y="5113931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Causes: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74093-46F8-77E9-3EF3-1C799AB22E49}"/>
              </a:ext>
            </a:extLst>
          </p:cNvPr>
          <p:cNvSpPr txBox="1"/>
          <p:nvPr/>
        </p:nvSpPr>
        <p:spPr>
          <a:xfrm>
            <a:off x="8911441" y="5113929"/>
            <a:ext cx="198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Treatment: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ED5679-326D-83C9-9B6C-56F33BC1EA32}"/>
              </a:ext>
            </a:extLst>
          </p:cNvPr>
          <p:cNvSpPr txBox="1"/>
          <p:nvPr/>
        </p:nvSpPr>
        <p:spPr>
          <a:xfrm>
            <a:off x="4281053" y="5113930"/>
            <a:ext cx="267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Clinical features: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86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E6CE36-B2FF-0A04-8319-E4465AE7B630}"/>
              </a:ext>
            </a:extLst>
          </p:cNvPr>
          <p:cNvSpPr txBox="1"/>
          <p:nvPr/>
        </p:nvSpPr>
        <p:spPr>
          <a:xfrm>
            <a:off x="466595" y="753310"/>
            <a:ext cx="6743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Sick sinus syndrome (SSS)</a:t>
            </a:r>
            <a:endParaRPr lang="en-GB" sz="32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D0F097-89B1-7AFD-44A2-86E2DBB71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314" y="1922860"/>
            <a:ext cx="8577153" cy="39075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CEDA3E-E132-3FCC-B957-88C37A2D644F}"/>
              </a:ext>
            </a:extLst>
          </p:cNvPr>
          <p:cNvSpPr txBox="1"/>
          <p:nvPr/>
        </p:nvSpPr>
        <p:spPr>
          <a:xfrm>
            <a:off x="466595" y="2507635"/>
            <a:ext cx="29962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Ischemia, degeneration, infiltration, metabolic</a:t>
            </a:r>
            <a:endParaRPr lang="en-GB" sz="2000" dirty="0"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774E3-088D-B1D8-2BFE-990A76C63D1E}"/>
              </a:ext>
            </a:extLst>
          </p:cNvPr>
          <p:cNvSpPr txBox="1"/>
          <p:nvPr/>
        </p:nvSpPr>
        <p:spPr>
          <a:xfrm>
            <a:off x="466595" y="1922860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Causes: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DAD701-1D93-B973-4132-F7371811A1DF}"/>
              </a:ext>
            </a:extLst>
          </p:cNvPr>
          <p:cNvSpPr txBox="1"/>
          <p:nvPr/>
        </p:nvSpPr>
        <p:spPr>
          <a:xfrm>
            <a:off x="466595" y="3755813"/>
            <a:ext cx="287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ECG’s Presentation: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E83B8-A659-0BE0-1986-6B30F151C161}"/>
              </a:ext>
            </a:extLst>
          </p:cNvPr>
          <p:cNvSpPr txBox="1"/>
          <p:nvPr/>
        </p:nvSpPr>
        <p:spPr>
          <a:xfrm>
            <a:off x="466595" y="4217478"/>
            <a:ext cx="31813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Bradycardia</a:t>
            </a:r>
            <a:r>
              <a:rPr lang="en-US" sz="2000" dirty="0">
                <a:latin typeface="Candara" panose="020E0502030303020204" pitchFamily="34" charset="0"/>
              </a:rPr>
              <a:t>, </a:t>
            </a:r>
            <a:r>
              <a:rPr lang="en-US" sz="2000" b="1" dirty="0">
                <a:latin typeface="Candara" panose="020E0502030303020204" pitchFamily="34" charset="0"/>
              </a:rPr>
              <a:t>tachycardia</a:t>
            </a:r>
            <a:r>
              <a:rPr lang="en-US" sz="2000" dirty="0">
                <a:latin typeface="Candara" panose="020E0502030303020204" pitchFamily="34" charset="0"/>
              </a:rPr>
              <a:t>, sinus </a:t>
            </a:r>
            <a:r>
              <a:rPr lang="en-US" sz="2000" b="1" dirty="0">
                <a:latin typeface="Candara" panose="020E0502030303020204" pitchFamily="34" charset="0"/>
              </a:rPr>
              <a:t>arrest</a:t>
            </a:r>
            <a:r>
              <a:rPr lang="en-US" sz="2000" dirty="0">
                <a:latin typeface="Candara" panose="020E0502030303020204" pitchFamily="34" charset="0"/>
              </a:rPr>
              <a:t>, </a:t>
            </a:r>
            <a:r>
              <a:rPr lang="en-US" sz="2000" b="1" dirty="0">
                <a:latin typeface="Candara" panose="020E0502030303020204" pitchFamily="34" charset="0"/>
              </a:rPr>
              <a:t>exit block</a:t>
            </a:r>
            <a:r>
              <a:rPr lang="en-US" sz="2000" dirty="0">
                <a:latin typeface="Candara" panose="020E0502030303020204" pitchFamily="34" charset="0"/>
              </a:rPr>
              <a:t>, </a:t>
            </a:r>
            <a:r>
              <a:rPr lang="en-US" sz="2000" b="1" dirty="0">
                <a:latin typeface="Candara" panose="020E0502030303020204" pitchFamily="34" charset="0"/>
              </a:rPr>
              <a:t>atrial fibrillation</a:t>
            </a:r>
            <a:endParaRPr lang="en-GB" sz="20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11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23CA67-49A8-B878-C90B-625225C8C747}"/>
              </a:ext>
            </a:extLst>
          </p:cNvPr>
          <p:cNvSpPr txBox="1"/>
          <p:nvPr/>
        </p:nvSpPr>
        <p:spPr>
          <a:xfrm>
            <a:off x="729344" y="816429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ndara" panose="020E0502030303020204" pitchFamily="34" charset="0"/>
              </a:rPr>
              <a:t>Clinical tip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D5FA2-8A7C-AFE8-BADE-2ECE585AC782}"/>
              </a:ext>
            </a:extLst>
          </p:cNvPr>
          <p:cNvSpPr txBox="1"/>
          <p:nvPr/>
        </p:nvSpPr>
        <p:spPr>
          <a:xfrm>
            <a:off x="729344" y="1571463"/>
            <a:ext cx="110925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Great correlation between </a:t>
            </a:r>
            <a:r>
              <a:rPr lang="en-US" sz="2400" b="1" dirty="0">
                <a:latin typeface="Candara" panose="020E0502030303020204" pitchFamily="34" charset="0"/>
              </a:rPr>
              <a:t>electrical activity </a:t>
            </a:r>
            <a:r>
              <a:rPr lang="en-US" sz="2400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latin typeface="Candara" panose="020E0502030303020204" pitchFamily="34" charset="0"/>
              </a:rPr>
              <a:t>mechanical activity </a:t>
            </a:r>
            <a:r>
              <a:rPr lang="en-US" sz="2400" dirty="0">
                <a:latin typeface="Candara" panose="020E0502030303020204" pitchFamily="34" charset="0"/>
              </a:rPr>
              <a:t>of the heart</a:t>
            </a:r>
            <a:endParaRPr lang="en-GB" sz="2400" dirty="0"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E7F072-EF3B-958A-AF81-88C1AB5451B3}"/>
              </a:ext>
            </a:extLst>
          </p:cNvPr>
          <p:cNvSpPr txBox="1"/>
          <p:nvPr/>
        </p:nvSpPr>
        <p:spPr>
          <a:xfrm>
            <a:off x="729343" y="2442321"/>
            <a:ext cx="11092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So</a:t>
            </a:r>
            <a:r>
              <a:rPr lang="en-US" sz="2400" dirty="0">
                <a:latin typeface="Candara" panose="020E0502030303020204" pitchFamily="34" charset="0"/>
              </a:rPr>
              <a:t>, sinus block and arrest, bradycardia, tachycardia, and SSS can affect the blood (O2) delivery to the brain and other organs</a:t>
            </a:r>
            <a:endParaRPr lang="en-GB" sz="2400" dirty="0">
              <a:latin typeface="Candara" panose="020E0502030303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D920022-8863-5FCA-5E74-6B05E6717A31}"/>
              </a:ext>
            </a:extLst>
          </p:cNvPr>
          <p:cNvSpPr/>
          <p:nvPr/>
        </p:nvSpPr>
        <p:spPr>
          <a:xfrm>
            <a:off x="892629" y="3856615"/>
            <a:ext cx="1219200" cy="51937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4429BF-127F-1704-D29A-987646EC3B47}"/>
              </a:ext>
            </a:extLst>
          </p:cNvPr>
          <p:cNvSpPr txBox="1"/>
          <p:nvPr/>
        </p:nvSpPr>
        <p:spPr>
          <a:xfrm>
            <a:off x="2405745" y="3885469"/>
            <a:ext cx="8915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Tiredness on exertion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b="1" dirty="0">
                <a:latin typeface="Candara" panose="020E0502030303020204" pitchFamily="34" charset="0"/>
              </a:rPr>
              <a:t>dizziness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b="1" dirty="0">
                <a:latin typeface="Candara" panose="020E0502030303020204" pitchFamily="34" charset="0"/>
              </a:rPr>
              <a:t>presyncope,</a:t>
            </a:r>
            <a:r>
              <a:rPr lang="en-US" sz="2400" dirty="0">
                <a:latin typeface="Candara" panose="020E0502030303020204" pitchFamily="34" charset="0"/>
              </a:rPr>
              <a:t> and even </a:t>
            </a:r>
            <a:r>
              <a:rPr lang="en-US" sz="2400" b="1" dirty="0">
                <a:latin typeface="Candara" panose="020E0502030303020204" pitchFamily="34" charset="0"/>
              </a:rPr>
              <a:t>syncope</a:t>
            </a:r>
            <a:endParaRPr lang="en-GB" sz="2400" b="1" dirty="0"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15BBB-224E-9876-C5C1-126A3720D8F3}"/>
              </a:ext>
            </a:extLst>
          </p:cNvPr>
          <p:cNvSpPr txBox="1"/>
          <p:nvPr/>
        </p:nvSpPr>
        <p:spPr>
          <a:xfrm>
            <a:off x="1175657" y="4824872"/>
            <a:ext cx="9111343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ndara" panose="020E0502030303020204" pitchFamily="34" charset="0"/>
              </a:rPr>
              <a:t>Think of these arrhythmias even if the initial ECGs are normal </a:t>
            </a:r>
            <a:endParaRPr lang="en-GB" sz="2400" b="1" dirty="0"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302509-485E-3326-ACEC-F1D980C3D921}"/>
              </a:ext>
            </a:extLst>
          </p:cNvPr>
          <p:cNvSpPr txBox="1"/>
          <p:nvPr/>
        </p:nvSpPr>
        <p:spPr>
          <a:xfrm>
            <a:off x="1638301" y="5579906"/>
            <a:ext cx="8572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Ambulatory ECG monitoring ( Holter) can help</a:t>
            </a:r>
            <a:endParaRPr lang="en-GB" sz="24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51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8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E6CE36-B2FF-0A04-8319-E4465AE7B630}"/>
              </a:ext>
            </a:extLst>
          </p:cNvPr>
          <p:cNvSpPr txBox="1"/>
          <p:nvPr/>
        </p:nvSpPr>
        <p:spPr>
          <a:xfrm>
            <a:off x="756882" y="521082"/>
            <a:ext cx="5948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Premature atrial contractions</a:t>
            </a:r>
            <a:endParaRPr lang="en-GB" sz="32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82" y="1287915"/>
            <a:ext cx="10114318" cy="51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37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4196" y="870181"/>
            <a:ext cx="9608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Candara" panose="020E0502030303020204" pitchFamily="34" charset="0"/>
              </a:rPr>
              <a:t>Tachycardia</a:t>
            </a:r>
            <a:r>
              <a:rPr lang="en-GB" sz="2800" dirty="0">
                <a:latin typeface="Candara" panose="020E0502030303020204" pitchFamily="34" charset="0"/>
              </a:rPr>
              <a:t>: a heart rate 100 beats per minute (bpm).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59987" y="2097407"/>
            <a:ext cx="2757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Supraventricular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9987" y="2899445"/>
            <a:ext cx="18815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Ventricular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41856" y="3992676"/>
            <a:ext cx="4468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andara" panose="020E0502030303020204" pitchFamily="34" charset="0"/>
              </a:rPr>
              <a:t>Bifurcation of the bundle of His</a:t>
            </a:r>
            <a:r>
              <a:rPr lang="en-GB" sz="2400" b="1" dirty="0"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821" y="1806214"/>
            <a:ext cx="4834426" cy="21864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9987" y="4980802"/>
            <a:ext cx="3553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Candara" panose="020E0502030303020204" pitchFamily="34" charset="0"/>
              </a:rPr>
              <a:t>Width of QRS complex</a:t>
            </a:r>
            <a:endParaRPr lang="en-GB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959987" y="5552006"/>
            <a:ext cx="2813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Candara" panose="020E0502030303020204" pitchFamily="34" charset="0"/>
              </a:rPr>
              <a:t>Presence of p wave</a:t>
            </a:r>
            <a:endParaRPr lang="en-GB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4345557" y="5044174"/>
            <a:ext cx="5965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>
                <a:solidFill>
                  <a:srgbClr val="FF0000"/>
                </a:solidFill>
                <a:latin typeface="Candara" panose="020E0502030303020204" pitchFamily="34" charset="0"/>
              </a:rPr>
              <a:t>?</a:t>
            </a:r>
            <a:endParaRPr lang="en-GB" sz="60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18028" y="5321173"/>
            <a:ext cx="10407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BUT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0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0256" y="765079"/>
            <a:ext cx="5303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Supraventricular Tachycardia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38" y="3786115"/>
            <a:ext cx="3124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Sinus tachycardia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39" y="3201221"/>
            <a:ext cx="5415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Supraventricular tachycardia (SVT)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2606582" y="1673163"/>
            <a:ext cx="807349" cy="45037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 rot="5400000">
            <a:off x="7992085" y="1673164"/>
            <a:ext cx="807350" cy="45037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085" y="2429177"/>
            <a:ext cx="1552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Candara" panose="020E0502030303020204" pitchFamily="34" charset="0"/>
              </a:rPr>
              <a:t>Regular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6449" y="2429177"/>
            <a:ext cx="1552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Candara" panose="020E0502030303020204" pitchFamily="34" charset="0"/>
              </a:rPr>
              <a:t>Irregular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445" y="3869231"/>
            <a:ext cx="5133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Multifocal atrial tachycardia (MAT)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444" y="4430535"/>
            <a:ext cx="2188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Atrial flutter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445" y="3215683"/>
            <a:ext cx="33570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Atrial fibrillation (AF)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38" y="4381746"/>
            <a:ext cx="2188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Atrial flutter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38" y="4977377"/>
            <a:ext cx="5133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Multifocal atrial tachycardia (MAT)</a:t>
            </a:r>
          </a:p>
        </p:txBody>
      </p:sp>
    </p:spTree>
    <p:extLst>
      <p:ext uri="{BB962C8B-B14F-4D97-AF65-F5344CB8AC3E}">
        <p14:creationId xmlns:p14="http://schemas.microsoft.com/office/powerpoint/2010/main" val="12667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/>
      <p:bldP spid="9" grpId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7097" y="534156"/>
            <a:ext cx="4209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Supraventricular </a:t>
            </a:r>
            <a:r>
              <a:rPr lang="en-GB" sz="2800" b="1" dirty="0">
                <a:latin typeface="Candara" panose="020E0502030303020204" pitchFamily="34" charset="0"/>
              </a:rPr>
              <a:t>(regular)</a:t>
            </a:r>
            <a:endParaRPr lang="en-GB" sz="2800" b="1" dirty="0"/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C66DF3FB-F148-411F-A842-9FCF6A37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236" y="4971007"/>
            <a:ext cx="33233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Narrow QRS complex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097" y="1549097"/>
            <a:ext cx="24817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Sinus tachycardia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097" y="3077992"/>
            <a:ext cx="49013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Supraventricular tachycardia (SVT)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190" y="1057376"/>
            <a:ext cx="6293646" cy="1445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190" y="2599926"/>
            <a:ext cx="6293646" cy="1417799"/>
          </a:xfrm>
          <a:prstGeom prst="rect">
            <a:avLst/>
          </a:prstGeom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C66DF3FB-F148-411F-A842-9FCF6A37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647" y="4971007"/>
            <a:ext cx="1136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Rate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C66DF3FB-F148-411F-A842-9FCF6A37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647" y="5414991"/>
            <a:ext cx="29851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Absence of p wave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C66DF3FB-F148-411F-A842-9FCF6A37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236" y="5432672"/>
            <a:ext cx="153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Regular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C66DF3FB-F148-411F-A842-9FCF6A37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236" y="4376054"/>
            <a:ext cx="1657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Similarities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41509" y="4868235"/>
            <a:ext cx="29752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1">
            <a:extLst>
              <a:ext uri="{FF2B5EF4-FFF2-40B4-BE49-F238E27FC236}">
                <a16:creationId xmlns:a16="http://schemas.microsoft.com/office/drawing/2014/main" id="{C66DF3FB-F148-411F-A842-9FCF6A37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647" y="4389702"/>
            <a:ext cx="17091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Differences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569920" y="4868235"/>
            <a:ext cx="29752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3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5639"/>
          </a:xfrm>
        </p:spPr>
        <p:txBody>
          <a:bodyPr/>
          <a:lstStyle/>
          <a:p>
            <a:r>
              <a:rPr lang="en-US" b="1" dirty="0">
                <a:latin typeface="Candara" panose="020E0502030303020204" pitchFamily="34" charset="0"/>
              </a:rPr>
              <a:t>Objectives</a:t>
            </a:r>
            <a:endParaRPr lang="en-GB" b="1" dirty="0"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99698"/>
            <a:ext cx="10515600" cy="2427720"/>
          </a:xfrm>
        </p:spPr>
        <p:txBody>
          <a:bodyPr>
            <a:normAutofit/>
          </a:bodyPr>
          <a:lstStyle/>
          <a:p>
            <a:r>
              <a:rPr lang="en-US" sz="3200" b="1" dirty="0"/>
              <a:t>What are dysrhythmias.</a:t>
            </a:r>
          </a:p>
          <a:p>
            <a:r>
              <a:rPr lang="en-US" sz="3200" b="1" dirty="0"/>
              <a:t>How to diagnose types of supraventricular tachycardia.</a:t>
            </a:r>
          </a:p>
          <a:p>
            <a:r>
              <a:rPr lang="en-US" sz="3200" b="1" dirty="0"/>
              <a:t>Type of ventricular tachycardia.</a:t>
            </a:r>
          </a:p>
          <a:p>
            <a:r>
              <a:rPr lang="en-US" sz="3200" b="1" dirty="0"/>
              <a:t>Clinical impact of dysrhythmias 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577516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134824"/>
            <a:ext cx="10653946" cy="4965725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7" y="566804"/>
            <a:ext cx="58236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Supraventricular tachycardia (SVT)</a:t>
            </a:r>
          </a:p>
        </p:txBody>
      </p:sp>
    </p:spTree>
    <p:extLst>
      <p:ext uri="{BB962C8B-B14F-4D97-AF65-F5344CB8AC3E}">
        <p14:creationId xmlns:p14="http://schemas.microsoft.com/office/powerpoint/2010/main" val="3301934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49" y="1785287"/>
            <a:ext cx="7502004" cy="4138203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067" y="786602"/>
            <a:ext cx="82068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Paroxysmal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 Supraventricular tachycardia (SVT)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64C1D-25C1-BB92-DCCA-ACCCB5C0B331}"/>
              </a:ext>
            </a:extLst>
          </p:cNvPr>
          <p:cNvSpPr txBox="1"/>
          <p:nvPr/>
        </p:nvSpPr>
        <p:spPr>
          <a:xfrm>
            <a:off x="8545569" y="1785287"/>
            <a:ext cx="35054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May be related to </a:t>
            </a:r>
            <a:r>
              <a:rPr lang="en-US" sz="2000" b="1" dirty="0">
                <a:latin typeface="Candara" panose="020E0502030303020204" pitchFamily="34" charset="0"/>
              </a:rPr>
              <a:t>anxiety</a:t>
            </a:r>
            <a:r>
              <a:rPr lang="en-US" sz="2000" dirty="0">
                <a:latin typeface="Candara" panose="020E0502030303020204" pitchFamily="34" charset="0"/>
              </a:rPr>
              <a:t>, </a:t>
            </a:r>
            <a:r>
              <a:rPr lang="en-US" sz="2000" b="1" dirty="0">
                <a:latin typeface="Candara" panose="020E0502030303020204" pitchFamily="34" charset="0"/>
              </a:rPr>
              <a:t>stress</a:t>
            </a:r>
            <a:r>
              <a:rPr lang="en-US" sz="2000" dirty="0">
                <a:latin typeface="Candara" panose="020E0502030303020204" pitchFamily="34" charset="0"/>
              </a:rPr>
              <a:t>, </a:t>
            </a:r>
            <a:r>
              <a:rPr lang="en-US" sz="2000" b="1" dirty="0">
                <a:latin typeface="Candara" panose="020E0502030303020204" pitchFamily="34" charset="0"/>
              </a:rPr>
              <a:t>caffeine</a:t>
            </a:r>
            <a:r>
              <a:rPr lang="en-US" sz="2000" dirty="0">
                <a:latin typeface="Candara" panose="020E0502030303020204" pitchFamily="34" charset="0"/>
              </a:rPr>
              <a:t>, and </a:t>
            </a:r>
            <a:r>
              <a:rPr lang="en-US" sz="2000" b="1" dirty="0">
                <a:latin typeface="Candara" panose="020E0502030303020204" pitchFamily="34" charset="0"/>
              </a:rPr>
              <a:t>nicotine</a:t>
            </a:r>
            <a:r>
              <a:rPr lang="en-US" sz="2000" dirty="0">
                <a:latin typeface="Candara" panose="020E0502030303020204" pitchFamily="34" charset="0"/>
              </a:rPr>
              <a:t>.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Candara" panose="020E0502030303020204" pitchFamily="34" charset="0"/>
              </a:rPr>
              <a:t>IHD</a:t>
            </a:r>
            <a:r>
              <a:rPr lang="en-US" sz="2000" dirty="0"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latin typeface="Candara" panose="020E0502030303020204" pitchFamily="34" charset="0"/>
              </a:rPr>
              <a:t>Pul</a:t>
            </a:r>
            <a:r>
              <a:rPr lang="en-US" sz="2000" b="1" dirty="0">
                <a:latin typeface="Candara" panose="020E0502030303020204" pitchFamily="34" charset="0"/>
              </a:rPr>
              <a:t> diseases</a:t>
            </a:r>
            <a:endParaRPr lang="en-GB" sz="2000" b="1" dirty="0"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902C09-B5C9-453E-5FE7-C510595F9347}"/>
              </a:ext>
            </a:extLst>
          </p:cNvPr>
          <p:cNvSpPr txBox="1"/>
          <p:nvPr/>
        </p:nvSpPr>
        <p:spPr>
          <a:xfrm>
            <a:off x="8545568" y="1323622"/>
            <a:ext cx="2233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Causes of SVT: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74093-46F8-77E9-3EF3-1C799AB22E49}"/>
              </a:ext>
            </a:extLst>
          </p:cNvPr>
          <p:cNvSpPr txBox="1"/>
          <p:nvPr/>
        </p:nvSpPr>
        <p:spPr>
          <a:xfrm>
            <a:off x="8553733" y="4816637"/>
            <a:ext cx="198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Treatment: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ED5679-326D-83C9-9B6C-56F33BC1EA32}"/>
              </a:ext>
            </a:extLst>
          </p:cNvPr>
          <p:cNvSpPr txBox="1"/>
          <p:nvPr/>
        </p:nvSpPr>
        <p:spPr>
          <a:xfrm>
            <a:off x="8553733" y="3310595"/>
            <a:ext cx="267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Clinical features: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64C1D-25C1-BB92-DCCA-ACCCB5C0B331}"/>
              </a:ext>
            </a:extLst>
          </p:cNvPr>
          <p:cNvSpPr txBox="1"/>
          <p:nvPr/>
        </p:nvSpPr>
        <p:spPr>
          <a:xfrm>
            <a:off x="8553733" y="3720135"/>
            <a:ext cx="35054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Dizziness, palpitation, </a:t>
            </a:r>
            <a:r>
              <a:rPr lang="en-US" sz="2000" dirty="0" err="1">
                <a:latin typeface="Candara" panose="020E0502030303020204" pitchFamily="34" charset="0"/>
              </a:rPr>
              <a:t>presyncope</a:t>
            </a:r>
            <a:r>
              <a:rPr lang="en-US" sz="2000" dirty="0">
                <a:latin typeface="Candara" panose="020E0502030303020204" pitchFamily="34" charset="0"/>
              </a:rPr>
              <a:t>, and syncope</a:t>
            </a:r>
            <a:endParaRPr lang="en-GB" sz="20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44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5544" y="447513"/>
            <a:ext cx="4437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Supraventricular </a:t>
            </a:r>
            <a:r>
              <a:rPr lang="en-GB" sz="2800" b="1" dirty="0">
                <a:latin typeface="Candara" panose="020E0502030303020204" pitchFamily="34" charset="0"/>
              </a:rPr>
              <a:t>(irregular)</a:t>
            </a:r>
            <a:endParaRPr lang="en-GB" sz="2800" b="1" dirty="0"/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98" y="1172792"/>
            <a:ext cx="58923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Multifocal atrial tachycardia (MAT)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98" y="1898072"/>
            <a:ext cx="7410374" cy="3897664"/>
          </a:xfrm>
          <a:prstGeom prst="rect">
            <a:avLst/>
          </a:prstGeom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595" y="5766963"/>
            <a:ext cx="62856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ndara" panose="020E0502030303020204" pitchFamily="34" charset="0"/>
              </a:rPr>
              <a:t>Usually associated with Pulmonary diseases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595" y="6228628"/>
            <a:ext cx="56659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ndara" panose="020E0502030303020204" pitchFamily="34" charset="0"/>
              </a:rPr>
              <a:t>DD: AF ( use of anticoagulation)</a:t>
            </a:r>
          </a:p>
        </p:txBody>
      </p:sp>
    </p:spTree>
    <p:extLst>
      <p:ext uri="{BB962C8B-B14F-4D97-AF65-F5344CB8AC3E}">
        <p14:creationId xmlns:p14="http://schemas.microsoft.com/office/powerpoint/2010/main" val="48813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078" y="896495"/>
            <a:ext cx="24609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Atrial flutter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70" y="2949196"/>
            <a:ext cx="7467600" cy="1314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845" y="4386120"/>
            <a:ext cx="7477125" cy="733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564C1D-25C1-BB92-DCCA-ACCCB5C0B331}"/>
              </a:ext>
            </a:extLst>
          </p:cNvPr>
          <p:cNvSpPr txBox="1"/>
          <p:nvPr/>
        </p:nvSpPr>
        <p:spPr>
          <a:xfrm>
            <a:off x="951078" y="4552777"/>
            <a:ext cx="1120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>
                <a:latin typeface="Candara" panose="020E0502030303020204" pitchFamily="34" charset="0"/>
              </a:rPr>
              <a:t>Regular</a:t>
            </a:r>
            <a:endParaRPr lang="en-GB" sz="2000" b="1" dirty="0"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564C1D-25C1-BB92-DCCA-ACCCB5C0B331}"/>
              </a:ext>
            </a:extLst>
          </p:cNvPr>
          <p:cNvSpPr txBox="1"/>
          <p:nvPr/>
        </p:nvSpPr>
        <p:spPr>
          <a:xfrm>
            <a:off x="951078" y="3406366"/>
            <a:ext cx="15027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>
                <a:latin typeface="Candara" panose="020E0502030303020204" pitchFamily="34" charset="0"/>
              </a:rPr>
              <a:t>Irregular</a:t>
            </a:r>
            <a:endParaRPr lang="en-GB" sz="2000" b="1" dirty="0">
              <a:latin typeface="Candara" panose="020E0502030303020204" pitchFamily="34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4018128" y="539371"/>
            <a:ext cx="7693025" cy="2287351"/>
          </a:xfrm>
        </p:spPr>
        <p:txBody>
          <a:bodyPr/>
          <a:lstStyle/>
          <a:p>
            <a:pPr eaLnBrk="1" hangingPunct="1">
              <a:buClr>
                <a:srgbClr val="FF0000"/>
              </a:buClr>
            </a:pPr>
            <a:r>
              <a:rPr lang="en-US" altLang="en-US" sz="2400" dirty="0">
                <a:latin typeface="Candara" panose="020E0502030303020204" pitchFamily="34" charset="0"/>
              </a:rPr>
              <a:t>Rapid atrial rate 250-350 b/m.</a:t>
            </a:r>
          </a:p>
          <a:p>
            <a:pPr eaLnBrk="1" hangingPunct="1">
              <a:buClr>
                <a:srgbClr val="FF0000"/>
              </a:buClr>
            </a:pPr>
            <a:r>
              <a:rPr lang="en-US" altLang="en-US" sz="2400" dirty="0">
                <a:latin typeface="Candara" panose="020E0502030303020204" pitchFamily="34" charset="0"/>
              </a:rPr>
              <a:t>Usually there is AV block (2:1, 3:1,4:1 etc.)</a:t>
            </a:r>
          </a:p>
          <a:p>
            <a:pPr eaLnBrk="1" hangingPunct="1">
              <a:buClr>
                <a:srgbClr val="FF0000"/>
              </a:buClr>
            </a:pPr>
            <a:r>
              <a:rPr lang="en-US" altLang="en-US" sz="2400" dirty="0">
                <a:latin typeface="Candara" panose="020E0502030303020204" pitchFamily="34" charset="0"/>
              </a:rPr>
              <a:t>The atrial rate is regular, ventricular rate could be regular or irregular depending on the degree of block .</a:t>
            </a:r>
          </a:p>
          <a:p>
            <a:pPr eaLnBrk="1" hangingPunct="1">
              <a:buClr>
                <a:srgbClr val="FF0000"/>
              </a:buClr>
            </a:pPr>
            <a:r>
              <a:rPr lang="en-US" altLang="en-US" sz="2400" dirty="0">
                <a:latin typeface="Candara" panose="020E0502030303020204" pitchFamily="34" charset="0"/>
              </a:rPr>
              <a:t>Very frequent P wave &gt;&gt;&gt; saw teeth appearance.</a:t>
            </a:r>
          </a:p>
          <a:p>
            <a:pPr eaLnBrk="1" hangingPunct="1">
              <a:buClr>
                <a:srgbClr val="FF0000"/>
              </a:buClr>
            </a:pPr>
            <a:endParaRPr lang="en-US" altLang="en-US" sz="2400" dirty="0">
              <a:latin typeface="Candara" panose="020E0502030303020204" pitchFamily="34" charset="0"/>
            </a:endParaRPr>
          </a:p>
          <a:p>
            <a:pPr eaLnBrk="1" hangingPunct="1">
              <a:buClr>
                <a:srgbClr val="FF0000"/>
              </a:buClr>
            </a:pPr>
            <a:endParaRPr lang="en-US" altLang="en-US" sz="2400" dirty="0">
              <a:latin typeface="Candara" panose="020E050203030302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51078" y="5562741"/>
            <a:ext cx="9857222" cy="1295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r>
              <a:rPr lang="en-US" altLang="zh-CN" sz="2000" dirty="0">
                <a:latin typeface="Candara" panose="020E0502030303020204" pitchFamily="34" charset="0"/>
              </a:rPr>
              <a:t>Etiology: </a:t>
            </a:r>
            <a:r>
              <a:rPr lang="en-US" altLang="zh-CN" sz="2000" b="1" dirty="0">
                <a:latin typeface="Candara" panose="020E0502030303020204" pitchFamily="34" charset="0"/>
              </a:rPr>
              <a:t>rheumatic heart disease </a:t>
            </a:r>
            <a:r>
              <a:rPr lang="en-US" altLang="zh-CN" sz="2000" dirty="0">
                <a:latin typeface="Candara" panose="020E0502030303020204" pitchFamily="34" charset="0"/>
              </a:rPr>
              <a:t>(mitral or tricuspid valve disease), </a:t>
            </a:r>
            <a:r>
              <a:rPr lang="en-US" altLang="zh-CN" sz="2000" b="1" dirty="0">
                <a:latin typeface="Candara" panose="020E0502030303020204" pitchFamily="34" charset="0"/>
              </a:rPr>
              <a:t>CAD</a:t>
            </a:r>
            <a:r>
              <a:rPr lang="en-US" altLang="zh-CN" sz="2000" dirty="0">
                <a:latin typeface="Candara" panose="020E0502030303020204" pitchFamily="34" charset="0"/>
              </a:rPr>
              <a:t>, </a:t>
            </a:r>
            <a:r>
              <a:rPr lang="en-US" altLang="zh-CN" sz="2000" b="1" dirty="0">
                <a:latin typeface="Candara" panose="020E0502030303020204" pitchFamily="34" charset="0"/>
              </a:rPr>
              <a:t>hypertension</a:t>
            </a:r>
            <a:r>
              <a:rPr lang="en-US" altLang="zh-CN" sz="2000" dirty="0">
                <a:latin typeface="Candara" panose="020E0502030303020204" pitchFamily="34" charset="0"/>
              </a:rPr>
              <a:t>, </a:t>
            </a:r>
            <a:r>
              <a:rPr lang="en-US" altLang="zh-CN" sz="2000" b="1" dirty="0">
                <a:latin typeface="Candara" panose="020E0502030303020204" pitchFamily="34" charset="0"/>
              </a:rPr>
              <a:t>hyperthyroidism</a:t>
            </a:r>
            <a:r>
              <a:rPr lang="en-US" altLang="zh-CN" sz="2000" dirty="0">
                <a:latin typeface="Candara" panose="020E0502030303020204" pitchFamily="34" charset="0"/>
              </a:rPr>
              <a:t>, </a:t>
            </a:r>
            <a:r>
              <a:rPr lang="en-US" altLang="zh-CN" sz="2000" b="1" dirty="0">
                <a:latin typeface="Candara" panose="020E0502030303020204" pitchFamily="34" charset="0"/>
              </a:rPr>
              <a:t>congenital heart disease</a:t>
            </a:r>
            <a:r>
              <a:rPr lang="en-US" altLang="zh-CN" sz="2000" dirty="0">
                <a:latin typeface="Candara" panose="020E0502030303020204" pitchFamily="34" charset="0"/>
              </a:rPr>
              <a:t>, </a:t>
            </a:r>
            <a:r>
              <a:rPr lang="en-US" altLang="zh-CN" sz="2000" b="1" dirty="0">
                <a:latin typeface="Candara" panose="020E0502030303020204" pitchFamily="34" charset="0"/>
              </a:rPr>
              <a:t>COPD</a:t>
            </a:r>
            <a:r>
              <a:rPr lang="en-US" altLang="zh-CN" sz="2000" dirty="0">
                <a:latin typeface="Candara" panose="020E0502030303020204" pitchFamily="34" charset="0"/>
              </a:rPr>
              <a:t>. </a:t>
            </a:r>
          </a:p>
          <a:p>
            <a:pPr>
              <a:buClr>
                <a:srgbClr val="00B0F0"/>
              </a:buClr>
            </a:pPr>
            <a:r>
              <a:rPr lang="en-US" altLang="zh-CN" sz="2000" dirty="0">
                <a:latin typeface="Candara" panose="020E0502030303020204" pitchFamily="34" charset="0"/>
              </a:rPr>
              <a:t>Related to enlargement of the atria.</a:t>
            </a:r>
          </a:p>
          <a:p>
            <a:pPr>
              <a:buClr>
                <a:srgbClr val="00B0F0"/>
              </a:buClr>
            </a:pPr>
            <a:endParaRPr lang="en-US" altLang="zh-CN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9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18" y="720820"/>
            <a:ext cx="38218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Atrial fibrillation (AF)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18" y="1670499"/>
            <a:ext cx="886777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1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F Fast VR Narhari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6000" contrast="6000"/>
          </a:blip>
          <a:srcRect t="29463" b="8070"/>
          <a:stretch>
            <a:fillRect/>
          </a:stretch>
        </p:blipFill>
        <p:spPr>
          <a:xfrm>
            <a:off x="477672" y="300521"/>
            <a:ext cx="9144000" cy="5738813"/>
          </a:xfrm>
          <a:noFill/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883" y="1586803"/>
            <a:ext cx="19816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ndara" panose="020E0502030303020204" pitchFamily="34" charset="0"/>
              </a:rPr>
              <a:t>No p wave 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1403" y="2770249"/>
            <a:ext cx="20665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ndara" panose="020E0502030303020204" pitchFamily="34" charset="0"/>
              </a:rPr>
              <a:t>HR: 160 b/m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883" y="2178526"/>
            <a:ext cx="169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ndara" panose="020E0502030303020204" pitchFamily="34" charset="0"/>
              </a:rPr>
              <a:t>Irregular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883" y="687736"/>
            <a:ext cx="19816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ndara" panose="020E0502030303020204" pitchFamily="34" charset="0"/>
              </a:rPr>
              <a:t>QRS width normal </a:t>
            </a:r>
          </a:p>
        </p:txBody>
      </p:sp>
    </p:spTree>
    <p:extLst>
      <p:ext uri="{BB962C8B-B14F-4D97-AF65-F5344CB8AC3E}">
        <p14:creationId xmlns:p14="http://schemas.microsoft.com/office/powerpoint/2010/main" val="397472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trial Fibrillation • LITFL • ECG Library Diagn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84" y="875369"/>
            <a:ext cx="8936954" cy="488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9033" y="5783827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Irregular irregularity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9033" y="6273225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No P waves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0073" y="6287010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Rate 60 bpm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0073" y="5783017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Narrow QRS(normal)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9033" y="141458"/>
            <a:ext cx="4541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ndara" panose="020E0502030303020204" pitchFamily="34" charset="0"/>
              </a:rPr>
              <a:t>Slow Atrial Fibrillation </a:t>
            </a:r>
          </a:p>
        </p:txBody>
      </p:sp>
    </p:spTree>
    <p:extLst>
      <p:ext uri="{BB962C8B-B14F-4D97-AF65-F5344CB8AC3E}">
        <p14:creationId xmlns:p14="http://schemas.microsoft.com/office/powerpoint/2010/main" val="376747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1726" y="384091"/>
            <a:ext cx="3127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Supraventricular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705" y="3280160"/>
            <a:ext cx="3124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Sinus tachycardia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38" y="2301024"/>
            <a:ext cx="5415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Supraventricular tachycardia (SVT)</a:t>
            </a:r>
          </a:p>
        </p:txBody>
      </p:sp>
      <p:sp>
        <p:nvSpPr>
          <p:cNvPr id="7" name="Right Arrow 6"/>
          <p:cNvSpPr/>
          <p:nvPr/>
        </p:nvSpPr>
        <p:spPr>
          <a:xfrm rot="8024745">
            <a:off x="3049681" y="1003643"/>
            <a:ext cx="1228298" cy="34813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 rot="3051448">
            <a:off x="7453487" y="1021694"/>
            <a:ext cx="1228298" cy="37048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953" y="1773935"/>
            <a:ext cx="1552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Candara" panose="020E0502030303020204" pitchFamily="34" charset="0"/>
              </a:rPr>
              <a:t>Regular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9505" y="1780896"/>
            <a:ext cx="1552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Candara" panose="020E0502030303020204" pitchFamily="34" charset="0"/>
              </a:rPr>
              <a:t>Irregular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484" y="3388664"/>
            <a:ext cx="5133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Multifocal atrial tachycardia (MAT)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445" y="4612578"/>
            <a:ext cx="2188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Atrial flutter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484" y="2346794"/>
            <a:ext cx="33570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Atrial fibrillation (AF)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38" y="4381746"/>
            <a:ext cx="2188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Atrial flutter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37" y="5422437"/>
            <a:ext cx="5133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Multifocal atrial tachycardia (MAT)</a:t>
            </a: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2746084"/>
            <a:ext cx="2291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000" b="1" dirty="0">
                <a:latin typeface="Candara" panose="020E0502030303020204" pitchFamily="34" charset="0"/>
              </a:rPr>
              <a:t>Usually no P wave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073" y="3741825"/>
            <a:ext cx="32618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000" b="1" dirty="0">
                <a:latin typeface="Candara" panose="020E0502030303020204" pitchFamily="34" charset="0"/>
              </a:rPr>
              <a:t>Usually with similar P wave</a:t>
            </a: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067" y="4843411"/>
            <a:ext cx="21167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000" b="1" dirty="0">
                <a:latin typeface="Candara" panose="020E0502030303020204" pitchFamily="34" charset="0"/>
              </a:rPr>
              <a:t>Saw teeth wave </a:t>
            </a: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209" y="5968361"/>
            <a:ext cx="43055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000" b="1" dirty="0">
                <a:latin typeface="Candara" panose="020E0502030303020204" pitchFamily="34" charset="0"/>
              </a:rPr>
              <a:t>Usually with different shapes P wave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4321" y="2817784"/>
            <a:ext cx="38806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000" b="1" dirty="0">
                <a:latin typeface="Candara" panose="020E0502030303020204" pitchFamily="34" charset="0"/>
              </a:rPr>
              <a:t>No p wave but Fibrillary waves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820" y="5074243"/>
            <a:ext cx="21167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000" b="1" dirty="0">
                <a:latin typeface="Candara" panose="020E0502030303020204" pitchFamily="34" charset="0"/>
              </a:rPr>
              <a:t>Saw teeth wave 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602" y="3942653"/>
            <a:ext cx="43055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000" b="1" dirty="0">
                <a:latin typeface="Candara" panose="020E0502030303020204" pitchFamily="34" charset="0"/>
              </a:rPr>
              <a:t>Usually with different shapes P wave</a:t>
            </a:r>
          </a:p>
        </p:txBody>
      </p:sp>
    </p:spTree>
    <p:extLst>
      <p:ext uri="{BB962C8B-B14F-4D97-AF65-F5344CB8AC3E}">
        <p14:creationId xmlns:p14="http://schemas.microsoft.com/office/powerpoint/2010/main" val="379283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4588" y="2489578"/>
            <a:ext cx="5444320" cy="976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latin typeface="Candara" panose="020E0502030303020204" pitchFamily="34" charset="0"/>
              </a:rPr>
              <a:t>Ventricular arrhythmias</a:t>
            </a:r>
          </a:p>
        </p:txBody>
      </p:sp>
    </p:spTree>
    <p:extLst>
      <p:ext uri="{BB962C8B-B14F-4D97-AF65-F5344CB8AC3E}">
        <p14:creationId xmlns:p14="http://schemas.microsoft.com/office/powerpoint/2010/main" val="3150370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8810" y="2090237"/>
            <a:ext cx="3811789" cy="2463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400" dirty="0">
                <a:latin typeface="Candara" panose="020E0502030303020204" pitchFamily="34" charset="0"/>
              </a:rPr>
              <a:t>ECG characteristics:</a:t>
            </a:r>
          </a:p>
          <a:p>
            <a:pPr marL="342900" indent="-342900">
              <a:lnSpc>
                <a:spcPct val="8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Premature.</a:t>
            </a:r>
          </a:p>
          <a:p>
            <a:pPr marL="342900" indent="-342900">
              <a:lnSpc>
                <a:spcPct val="8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QRS complex is abnormally wide</a:t>
            </a:r>
          </a:p>
          <a:p>
            <a:pPr marL="342900" indent="-342900">
              <a:lnSpc>
                <a:spcPct val="8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Secondary ST-T changes</a:t>
            </a:r>
          </a:p>
          <a:p>
            <a:pPr marL="342900" indent="-342900">
              <a:lnSpc>
                <a:spcPct val="8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No p wave.</a:t>
            </a:r>
          </a:p>
          <a:p>
            <a:pPr marL="342900" indent="-342900">
              <a:lnSpc>
                <a:spcPct val="8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Full compensatory pause often follows PVC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10" y="800069"/>
            <a:ext cx="79544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70C0"/>
                </a:solidFill>
                <a:latin typeface="Candara" panose="020E0502030303020204" pitchFamily="34" charset="0"/>
              </a:rPr>
              <a:t>Premature ventricular contractions (PVCs)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33" y="1610784"/>
            <a:ext cx="7278948" cy="503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5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03411-FFEB-C708-EBF6-685198231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Q" dirty="0"/>
              <a:t>Mechanisim of arrythmias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2BB46-077F-45A4-1174-7E1FFCEEA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D</a:t>
            </a:r>
            <a:r>
              <a:rPr lang="en-IQ" sz="4800" dirty="0"/>
              <a:t>isorders of impulse formation.</a:t>
            </a:r>
          </a:p>
          <a:p>
            <a:r>
              <a:rPr lang="en-US" sz="4800" dirty="0"/>
              <a:t>D</a:t>
            </a:r>
            <a:r>
              <a:rPr lang="en-IQ" sz="4800" dirty="0"/>
              <a:t>isorders of impulse conduction.</a:t>
            </a:r>
          </a:p>
        </p:txBody>
      </p:sp>
    </p:spTree>
    <p:extLst>
      <p:ext uri="{BB962C8B-B14F-4D97-AF65-F5344CB8AC3E}">
        <p14:creationId xmlns:p14="http://schemas.microsoft.com/office/powerpoint/2010/main" val="4265094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672" y="193807"/>
            <a:ext cx="7345661" cy="216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672" y="2447269"/>
            <a:ext cx="7209184" cy="2098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672" y="4636940"/>
            <a:ext cx="7251992" cy="20231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6133" y="879544"/>
            <a:ext cx="1956941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400" b="1" dirty="0" err="1">
                <a:latin typeface="Candara" panose="020E0502030303020204" pitchFamily="34" charset="0"/>
              </a:rPr>
              <a:t>Bigeminy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133" y="3298696"/>
            <a:ext cx="1956941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400" b="1" dirty="0" err="1">
                <a:latin typeface="Candara" panose="020E0502030303020204" pitchFamily="34" charset="0"/>
              </a:rPr>
              <a:t>Trigeminy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6133" y="5520261"/>
            <a:ext cx="1956941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400" b="1" dirty="0">
                <a:latin typeface="Candara" panose="020E0502030303020204" pitchFamily="34" charset="0"/>
              </a:rPr>
              <a:t>Couplets</a:t>
            </a:r>
          </a:p>
        </p:txBody>
      </p:sp>
    </p:spTree>
    <p:extLst>
      <p:ext uri="{BB962C8B-B14F-4D97-AF65-F5344CB8AC3E}">
        <p14:creationId xmlns:p14="http://schemas.microsoft.com/office/powerpoint/2010/main" val="1734315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66" y="1622306"/>
            <a:ext cx="8886825" cy="4295775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10" y="800069"/>
            <a:ext cx="45955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70C0"/>
                </a:solidFill>
                <a:latin typeface="Candara" panose="020E0502030303020204" pitchFamily="34" charset="0"/>
              </a:rPr>
              <a:t>Ventricular tachycardia</a:t>
            </a:r>
          </a:p>
        </p:txBody>
      </p:sp>
    </p:spTree>
    <p:extLst>
      <p:ext uri="{BB962C8B-B14F-4D97-AF65-F5344CB8AC3E}">
        <p14:creationId xmlns:p14="http://schemas.microsoft.com/office/powerpoint/2010/main" val="3610008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891" y="1001637"/>
            <a:ext cx="3453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400" b="1" dirty="0">
                <a:latin typeface="Candara" panose="020E0502030303020204" pitchFamily="34" charset="0"/>
              </a:rPr>
              <a:t>Three PVCs in succession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7852" y="970859"/>
            <a:ext cx="3658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800" b="1" dirty="0">
                <a:latin typeface="Candara" panose="020E0502030303020204" pitchFamily="34" charset="0"/>
              </a:rPr>
              <a:t>=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891" y="3840377"/>
            <a:ext cx="3453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400" b="1" dirty="0">
                <a:latin typeface="Candara" panose="020E0502030303020204" pitchFamily="34" charset="0"/>
              </a:rPr>
              <a:t>Three PACs in succession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7852" y="3809599"/>
            <a:ext cx="3658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800" b="1" dirty="0">
                <a:latin typeface="Candara" panose="020E0502030303020204" pitchFamily="34" charset="0"/>
              </a:rPr>
              <a:t>=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2380" y="1001637"/>
            <a:ext cx="32343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400" b="1" dirty="0">
                <a:latin typeface="Candara" panose="020E0502030303020204" pitchFamily="34" charset="0"/>
              </a:rPr>
              <a:t>Ventricular tachycardia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2380" y="3871154"/>
            <a:ext cx="51379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400" b="1" dirty="0">
                <a:latin typeface="Candara" panose="020E0502030303020204" pitchFamily="34" charset="0"/>
              </a:rPr>
              <a:t>Supra ventricular (Atrial)  tachycardia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58" y="1716135"/>
            <a:ext cx="6216413" cy="1652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858" y="4467183"/>
            <a:ext cx="6148372" cy="141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O-EM: An Approach: NonSustained Ventricular Tachycar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925" y="0"/>
            <a:ext cx="7165075" cy="360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4719" y="1701439"/>
            <a:ext cx="2202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NON sustained VT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60" y="3291309"/>
            <a:ext cx="6519081" cy="358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698475" y="5154323"/>
            <a:ext cx="165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S</a:t>
            </a:r>
            <a:r>
              <a:rPr 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ustained VT </a:t>
            </a:r>
          </a:p>
        </p:txBody>
      </p:sp>
      <p:pic>
        <p:nvPicPr>
          <p:cNvPr id="2" name="Picture 2" descr="GO-EM: An Approach: NonSustained Ventricular Tachycardia">
            <a:extLst>
              <a:ext uri="{FF2B5EF4-FFF2-40B4-BE49-F238E27FC236}">
                <a16:creationId xmlns:a16="http://schemas.microsoft.com/office/drawing/2014/main" id="{1954F994-7AFE-F5C4-7592-23B25F92B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325" y="152400"/>
            <a:ext cx="7165075" cy="360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746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78" y="1253106"/>
            <a:ext cx="8820150" cy="4733925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78" y="417932"/>
            <a:ext cx="44753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3200" b="1">
                <a:solidFill>
                  <a:srgbClr val="0070C0"/>
                </a:solidFill>
                <a:latin typeface="Candara" panose="020E0502030303020204" pitchFamily="34" charset="0"/>
              </a:rPr>
              <a:t>Ventricular Fibrillation</a:t>
            </a:r>
            <a:endParaRPr lang="en-US" sz="3200" b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7953" y="5015777"/>
            <a:ext cx="1000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Causes: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72692" y="5015777"/>
            <a:ext cx="3365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IHD, electrolyte disturbances</a:t>
            </a:r>
            <a:endParaRPr lang="en-US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7953" y="5571826"/>
            <a:ext cx="1662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Presentation: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1714" y="5571826"/>
            <a:ext cx="274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?</a:t>
            </a:r>
            <a:endParaRPr lang="en-US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21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8D070-77F8-1832-02E6-B1458B3A8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IQ" dirty="0"/>
              <a:t>eart block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0C6BE-932A-CFF7-A0AE-8A7CA8DEF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IQ" dirty="0"/>
              <a:t>irst degree HB</a:t>
            </a:r>
          </a:p>
          <a:p>
            <a:r>
              <a:rPr lang="en-IQ" dirty="0"/>
              <a:t>2nd degree heart block</a:t>
            </a:r>
          </a:p>
          <a:p>
            <a:r>
              <a:rPr lang="en-IQ" dirty="0"/>
              <a:t>3rd degree heart block</a:t>
            </a:r>
          </a:p>
        </p:txBody>
      </p:sp>
    </p:spTree>
    <p:extLst>
      <p:ext uri="{BB962C8B-B14F-4D97-AF65-F5344CB8AC3E}">
        <p14:creationId xmlns:p14="http://schemas.microsoft.com/office/powerpoint/2010/main" val="2218632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C2462-8066-BE8A-13E1-747C54D9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Q" dirty="0"/>
              <a:t>WPW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67E8B-8844-5F60-7A8D-AA17871E4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Q" dirty="0"/>
              <a:t>Short PR interval</a:t>
            </a:r>
          </a:p>
          <a:p>
            <a:r>
              <a:rPr lang="en-IQ" dirty="0"/>
              <a:t>Delta wave</a:t>
            </a:r>
          </a:p>
        </p:txBody>
      </p:sp>
    </p:spTree>
    <p:extLst>
      <p:ext uri="{BB962C8B-B14F-4D97-AF65-F5344CB8AC3E}">
        <p14:creationId xmlns:p14="http://schemas.microsoft.com/office/powerpoint/2010/main" val="3466664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1571E-1FC4-8E7B-FA8A-84012E086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IQ" dirty="0"/>
              <a:t>ech. </a:t>
            </a:r>
            <a:r>
              <a:rPr lang="en-US" dirty="0"/>
              <a:t>O</a:t>
            </a:r>
            <a:r>
              <a:rPr lang="en-IQ" dirty="0"/>
              <a:t>f arrytmias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8765B-9E92-B4E7-152A-704714594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i="1" u="sng" dirty="0">
                <a:solidFill>
                  <a:srgbClr val="FF0000"/>
                </a:solidFill>
              </a:rPr>
              <a:t>D</a:t>
            </a:r>
            <a:r>
              <a:rPr lang="en-IQ" sz="2800" i="1" u="sng" dirty="0">
                <a:solidFill>
                  <a:srgbClr val="FF0000"/>
                </a:solidFill>
              </a:rPr>
              <a:t>isorders of impulse formaion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741DA-F14D-30A6-8EF3-3DCF076533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D</a:t>
            </a:r>
            <a:r>
              <a:rPr lang="en-IQ" b="1" dirty="0"/>
              <a:t>errengment of automaticity.</a:t>
            </a:r>
          </a:p>
          <a:p>
            <a:r>
              <a:rPr lang="en-US" b="1" dirty="0"/>
              <a:t>T</a:t>
            </a:r>
            <a:r>
              <a:rPr lang="en-IQ" b="1" dirty="0"/>
              <a:t>rigerring activety:</a:t>
            </a:r>
          </a:p>
          <a:p>
            <a:pPr>
              <a:buFont typeface="Wingdings" pitchFamily="2" charset="2"/>
              <a:buChar char="Ø"/>
            </a:pPr>
            <a:r>
              <a:rPr lang="en-IQ" dirty="0"/>
              <a:t> </a:t>
            </a:r>
            <a:r>
              <a:rPr lang="en-IQ" b="1" dirty="0">
                <a:solidFill>
                  <a:srgbClr val="002060"/>
                </a:solidFill>
                <a:highlight>
                  <a:srgbClr val="FFFF00"/>
                </a:highlight>
              </a:rPr>
              <a:t>Early afterdepolerizaion</a:t>
            </a: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highlight>
                  <a:srgbClr val="FFFF00"/>
                </a:highlight>
              </a:rPr>
              <a:t>L</a:t>
            </a:r>
            <a:r>
              <a:rPr lang="en-IQ" b="1" dirty="0">
                <a:solidFill>
                  <a:srgbClr val="002060"/>
                </a:solidFill>
                <a:highlight>
                  <a:srgbClr val="FFFF00"/>
                </a:highlight>
              </a:rPr>
              <a:t>ate after depoerization.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246EE9-925F-8FD3-51EB-0EFC2FF3F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i="1" u="sng" dirty="0">
                <a:solidFill>
                  <a:srgbClr val="FF0000"/>
                </a:solidFill>
              </a:rPr>
              <a:t>D</a:t>
            </a:r>
            <a:r>
              <a:rPr lang="en-IQ" sz="2800" i="1" u="sng" dirty="0">
                <a:solidFill>
                  <a:srgbClr val="FF0000"/>
                </a:solidFill>
              </a:rPr>
              <a:t>isorders of impulse conduction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C4E5AD-1971-8F01-99B1-5C7DB5AB6C2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R</a:t>
            </a:r>
            <a:r>
              <a:rPr lang="en-IQ" sz="3600" b="1" dirty="0"/>
              <a:t>eentery cycle</a:t>
            </a:r>
          </a:p>
        </p:txBody>
      </p:sp>
    </p:spTree>
    <p:extLst>
      <p:ext uri="{BB962C8B-B14F-4D97-AF65-F5344CB8AC3E}">
        <p14:creationId xmlns:p14="http://schemas.microsoft.com/office/powerpoint/2010/main" val="923778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B7F4E-7C65-4E87-3A0E-D5ED837712D2}"/>
              </a:ext>
            </a:extLst>
          </p:cNvPr>
          <p:cNvSpPr txBox="1"/>
          <p:nvPr/>
        </p:nvSpPr>
        <p:spPr>
          <a:xfrm>
            <a:off x="653142" y="781841"/>
            <a:ext cx="5725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ndara" panose="020E0502030303020204" pitchFamily="34" charset="0"/>
              </a:rPr>
              <a:t>Dys</a:t>
            </a:r>
            <a:r>
              <a:rPr lang="en-US" sz="3200" dirty="0">
                <a:latin typeface="Candara" panose="020E0502030303020204" pitchFamily="34" charset="0"/>
              </a:rPr>
              <a:t>rhythmia or </a:t>
            </a:r>
            <a:r>
              <a:rPr lang="en-US" sz="3200" b="1" dirty="0">
                <a:latin typeface="Candara" panose="020E0502030303020204" pitchFamily="34" charset="0"/>
              </a:rPr>
              <a:t>A</a:t>
            </a:r>
            <a:r>
              <a:rPr lang="en-US" sz="3200" dirty="0">
                <a:latin typeface="Candara" panose="020E0502030303020204" pitchFamily="34" charset="0"/>
              </a:rPr>
              <a:t>rrhythmia </a:t>
            </a:r>
            <a:endParaRPr lang="en-GB" sz="3200" dirty="0">
              <a:latin typeface="Candara" panose="020E0502030303020204" pitchFamily="34" charset="0"/>
            </a:endParaRPr>
          </a:p>
        </p:txBody>
      </p:sp>
      <p:pic>
        <p:nvPicPr>
          <p:cNvPr id="5" name="Picture 5" descr="File:SinusRhythmLabels.svg">
            <a:extLst>
              <a:ext uri="{FF2B5EF4-FFF2-40B4-BE49-F238E27FC236}">
                <a16:creationId xmlns:a16="http://schemas.microsoft.com/office/drawing/2014/main" id="{5F4AF2F8-411A-9742-EE3C-26C749418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1461" y="1272132"/>
            <a:ext cx="4071257" cy="401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5E571D-E059-2343-0A7C-D351E0DEF625}"/>
              </a:ext>
            </a:extLst>
          </p:cNvPr>
          <p:cNvSpPr txBox="1"/>
          <p:nvPr/>
        </p:nvSpPr>
        <p:spPr>
          <a:xfrm>
            <a:off x="653142" y="4140866"/>
            <a:ext cx="572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Atrial activity &gt;&gt;&gt;&gt; look at p wave</a:t>
            </a:r>
            <a:endParaRPr lang="en-GB" sz="2800" dirty="0"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1F9AAF-8148-373E-FD4D-7C68B83D2108}"/>
              </a:ext>
            </a:extLst>
          </p:cNvPr>
          <p:cNvSpPr txBox="1"/>
          <p:nvPr/>
        </p:nvSpPr>
        <p:spPr>
          <a:xfrm>
            <a:off x="653142" y="4821300"/>
            <a:ext cx="5845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Ventricular activity &gt;&gt;&gt;&gt; look at QRS</a:t>
            </a:r>
            <a:endParaRPr lang="en-GB" sz="2800" dirty="0"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F70A7A-D9CD-9439-AC12-4EF6AF6BD7DC}"/>
              </a:ext>
            </a:extLst>
          </p:cNvPr>
          <p:cNvSpPr txBox="1"/>
          <p:nvPr/>
        </p:nvSpPr>
        <p:spPr>
          <a:xfrm>
            <a:off x="653142" y="5456258"/>
            <a:ext cx="803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A-V correlation &gt;&gt;&gt;&gt; look at relation of P and QRS</a:t>
            </a:r>
            <a:endParaRPr lang="en-GB" sz="2800" dirty="0"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5E571D-E059-2343-0A7C-D351E0DEF625}"/>
              </a:ext>
            </a:extLst>
          </p:cNvPr>
          <p:cNvSpPr txBox="1"/>
          <p:nvPr/>
        </p:nvSpPr>
        <p:spPr>
          <a:xfrm>
            <a:off x="653142" y="1922743"/>
            <a:ext cx="6498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Electrical activity of atrium and ventricles is correlated and organized</a:t>
            </a:r>
            <a:endParaRPr lang="en-GB" sz="2400" dirty="0">
              <a:latin typeface="Candara" panose="020E05020303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E571D-E059-2343-0A7C-D351E0DEF625}"/>
              </a:ext>
            </a:extLst>
          </p:cNvPr>
          <p:cNvSpPr txBox="1"/>
          <p:nvPr/>
        </p:nvSpPr>
        <p:spPr>
          <a:xfrm>
            <a:off x="653142" y="2865478"/>
            <a:ext cx="6498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Candara" panose="020E0502030303020204" pitchFamily="34" charset="0"/>
              </a:rPr>
              <a:t>Electrical activity </a:t>
            </a:r>
            <a:r>
              <a:rPr lang="en-US" sz="2400" dirty="0">
                <a:latin typeface="Candara" panose="020E0502030303020204" pitchFamily="34" charset="0"/>
              </a:rPr>
              <a:t>of the heart is correlated to </a:t>
            </a:r>
            <a:r>
              <a:rPr lang="en-US" sz="2400" b="1" dirty="0">
                <a:latin typeface="Candara" panose="020E0502030303020204" pitchFamily="34" charset="0"/>
              </a:rPr>
              <a:t>hemodynamic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latin typeface="Candara" panose="020E0502030303020204" pitchFamily="34" charset="0"/>
              </a:rPr>
              <a:t>activity</a:t>
            </a:r>
            <a:endParaRPr lang="en-GB" sz="24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99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8884F-17BE-52CD-64B6-10770A09D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2" y="351973"/>
            <a:ext cx="11011276" cy="61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60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3A1474-4BDA-F7BA-1C96-01287D7E652A}"/>
              </a:ext>
            </a:extLst>
          </p:cNvPr>
          <p:cNvSpPr txBox="1"/>
          <p:nvPr/>
        </p:nvSpPr>
        <p:spPr>
          <a:xfrm>
            <a:off x="643741" y="3231609"/>
            <a:ext cx="9885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SECOND </a:t>
            </a:r>
            <a:r>
              <a:rPr lang="en-US" sz="2800" b="1" dirty="0">
                <a:latin typeface="Candara" panose="020E0502030303020204" pitchFamily="34" charset="0"/>
              </a:rPr>
              <a:t>| </a:t>
            </a:r>
            <a:r>
              <a:rPr lang="en-US" sz="2800" dirty="0">
                <a:latin typeface="Candara" panose="020E0502030303020204" pitchFamily="34" charset="0"/>
              </a:rPr>
              <a:t>Relation of P wave to the QRS complex in all beats</a:t>
            </a:r>
            <a:endParaRPr lang="en-GB" sz="2800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B20578-8A08-8655-0D11-3204BB448273}"/>
              </a:ext>
            </a:extLst>
          </p:cNvPr>
          <p:cNvSpPr txBox="1"/>
          <p:nvPr/>
        </p:nvSpPr>
        <p:spPr>
          <a:xfrm>
            <a:off x="643741" y="4207288"/>
            <a:ext cx="9885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THIRD</a:t>
            </a:r>
            <a:r>
              <a:rPr lang="en-US" sz="2800" b="1" dirty="0">
                <a:latin typeface="Candara" panose="020E0502030303020204" pitchFamily="34" charset="0"/>
              </a:rPr>
              <a:t> | </a:t>
            </a:r>
            <a:r>
              <a:rPr lang="en-US" sz="2800" dirty="0">
                <a:latin typeface="Candara" panose="020E0502030303020204" pitchFamily="34" charset="0"/>
              </a:rPr>
              <a:t>The heart rate &gt;&gt;&gt; normally between 60 - 100 B/M </a:t>
            </a:r>
            <a:endParaRPr lang="en-GB" sz="2800" dirty="0"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65F75-000C-BF51-F903-25C76151CBAF}"/>
              </a:ext>
            </a:extLst>
          </p:cNvPr>
          <p:cNvSpPr txBox="1"/>
          <p:nvPr/>
        </p:nvSpPr>
        <p:spPr>
          <a:xfrm>
            <a:off x="643741" y="5182967"/>
            <a:ext cx="9885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FOURTH</a:t>
            </a:r>
            <a:r>
              <a:rPr lang="en-US" sz="2800" b="1" dirty="0">
                <a:latin typeface="Candara" panose="020E0502030303020204" pitchFamily="34" charset="0"/>
              </a:rPr>
              <a:t> | </a:t>
            </a:r>
            <a:r>
              <a:rPr lang="en-US" sz="2800" dirty="0">
                <a:latin typeface="Candara" panose="020E0502030303020204" pitchFamily="34" charset="0"/>
              </a:rPr>
              <a:t>Rhythm of the P wave and QRS complex in all beats </a:t>
            </a:r>
            <a:endParaRPr lang="en-GB" sz="2800" dirty="0"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A1474-4BDA-F7BA-1C96-01287D7E652A}"/>
              </a:ext>
            </a:extLst>
          </p:cNvPr>
          <p:cNvSpPr txBox="1"/>
          <p:nvPr/>
        </p:nvSpPr>
        <p:spPr>
          <a:xfrm>
            <a:off x="643741" y="2255930"/>
            <a:ext cx="9373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FISRT </a:t>
            </a:r>
            <a:r>
              <a:rPr lang="en-US" sz="2800" b="1" dirty="0">
                <a:latin typeface="Candara" panose="020E0502030303020204" pitchFamily="34" charset="0"/>
              </a:rPr>
              <a:t>| </a:t>
            </a:r>
            <a:r>
              <a:rPr lang="en-US" sz="2800" dirty="0">
                <a:latin typeface="Candara" panose="020E0502030303020204" pitchFamily="34" charset="0"/>
              </a:rPr>
              <a:t>Shape of P wave &amp; QRS complex in all beats</a:t>
            </a:r>
            <a:endParaRPr lang="en-GB" sz="2800" dirty="0"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3A1474-4BDA-F7BA-1C96-01287D7E652A}"/>
              </a:ext>
            </a:extLst>
          </p:cNvPr>
          <p:cNvSpPr txBox="1"/>
          <p:nvPr/>
        </p:nvSpPr>
        <p:spPr>
          <a:xfrm>
            <a:off x="643740" y="1244871"/>
            <a:ext cx="9373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ndara" panose="020E0502030303020204" pitchFamily="34" charset="0"/>
              </a:rPr>
              <a:t>On diagnosing dysrhythmias </a:t>
            </a:r>
            <a:endParaRPr lang="en-GB" sz="32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54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817" y="1260949"/>
            <a:ext cx="9421551" cy="426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5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712078" y="2517287"/>
            <a:ext cx="7692686" cy="1292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latin typeface="Candara" panose="020E0502030303020204" pitchFamily="34" charset="0"/>
              </a:rPr>
              <a:t>Supraventricular Dysrhythmias</a:t>
            </a:r>
          </a:p>
        </p:txBody>
      </p:sp>
    </p:spTree>
    <p:extLst>
      <p:ext uri="{BB962C8B-B14F-4D97-AF65-F5344CB8AC3E}">
        <p14:creationId xmlns:p14="http://schemas.microsoft.com/office/powerpoint/2010/main" val="1987179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821</Words>
  <Application>Microsoft Macintosh PowerPoint</Application>
  <PresentationFormat>Widescreen</PresentationFormat>
  <Paragraphs>175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Candara</vt:lpstr>
      <vt:lpstr>Wingdings</vt:lpstr>
      <vt:lpstr>Office Theme</vt:lpstr>
      <vt:lpstr>Dysrhythmias</vt:lpstr>
      <vt:lpstr>Objectives</vt:lpstr>
      <vt:lpstr>Mechanisim of arrythmias</vt:lpstr>
      <vt:lpstr>Mech. Of arrytmias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Heart block</vt:lpstr>
      <vt:lpstr>WPW syndrome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Shakir Mahmood Muhammed</dc:creator>
  <cp:keywords/>
  <dc:description/>
  <cp:lastModifiedBy>Mazin Hazza</cp:lastModifiedBy>
  <cp:revision>36</cp:revision>
  <cp:lastPrinted>2026-01-12T06:37:09Z</cp:lastPrinted>
  <dcterms:created xsi:type="dcterms:W3CDTF">2022-10-17T23:42:18Z</dcterms:created>
  <dcterms:modified xsi:type="dcterms:W3CDTF">2026-03-29T03:10:19Z</dcterms:modified>
  <cp:category/>
</cp:coreProperties>
</file>